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0" r:id="rId3"/>
    <p:sldId id="285" r:id="rId4"/>
    <p:sldId id="271" r:id="rId5"/>
    <p:sldId id="272" r:id="rId6"/>
    <p:sldId id="293" r:id="rId7"/>
    <p:sldId id="275" r:id="rId8"/>
    <p:sldId id="274" r:id="rId9"/>
    <p:sldId id="294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95" r:id="rId19"/>
    <p:sldId id="290" r:id="rId20"/>
    <p:sldId id="289" r:id="rId21"/>
    <p:sldId id="291" r:id="rId22"/>
    <p:sldId id="292" r:id="rId23"/>
    <p:sldId id="29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3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0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2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7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10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96B21-955B-4314-88FC-DA4D6D5FDED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7DD5-27FE-460D-9870-641866BD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813A-DC7E-482A-9149-870A9D51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937260"/>
            <a:ext cx="10264140" cy="213741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Affordable Senior Housing in Brookline</a:t>
            </a:r>
            <a:br>
              <a:rPr lang="en-US" sz="3600" b="1" dirty="0"/>
            </a:br>
            <a:r>
              <a:rPr lang="en-US" sz="3600" b="1" dirty="0"/>
              <a:t>Mission and Role of Brookline’s Housing Advisory Board (HAB)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1ACF2-8696-426E-97A0-994A90B6B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3330"/>
            <a:ext cx="9144000" cy="198882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Presented to Livable Communities Advisory Committee (LCAC)</a:t>
            </a:r>
            <a:br>
              <a:rPr lang="en-US" sz="3000" dirty="0"/>
            </a:br>
            <a:br>
              <a:rPr lang="en-US" sz="3000" dirty="0"/>
            </a:br>
            <a:r>
              <a:rPr lang="en-US" i="1" dirty="0"/>
              <a:t>Roger Blood – HAB Chair</a:t>
            </a:r>
            <a:br>
              <a:rPr lang="en-US" i="1" dirty="0"/>
            </a:br>
            <a:r>
              <a:rPr lang="en-US" i="1" dirty="0"/>
              <a:t>Emily DeHoog – Senior Housing Planner</a:t>
            </a:r>
            <a:br>
              <a:rPr lang="en-US" i="1" dirty="0"/>
            </a:br>
            <a:r>
              <a:rPr lang="en-US" i="1" dirty="0"/>
              <a:t>Ewana Lindo-Smith – Housing &amp; Community Planning Director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September 9, 2024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7402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A15B74-AE9B-48BA-85A1-DC2B7DD6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134225"/>
            <a:ext cx="11358694" cy="1054495"/>
          </a:xfrm>
        </p:spPr>
        <p:txBody>
          <a:bodyPr>
            <a:noAutofit/>
          </a:bodyPr>
          <a:lstStyle/>
          <a:p>
            <a:r>
              <a:rPr lang="en-US" sz="3600" b="1" dirty="0"/>
              <a:t>Since 2000 the Housing Trust has committed over $26 million to create and preserve affordable housing in these projects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40EA8-85AE-4AC2-9966-960A0F59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85900"/>
            <a:ext cx="10576560" cy="5029200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100 Center &amp; 1550 Beacon Street</a:t>
            </a:r>
            <a:r>
              <a:rPr lang="en-US" sz="8000" dirty="0"/>
              <a:t>: $1 million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St. </a:t>
            </a:r>
            <a:r>
              <a:rPr lang="en-US" sz="8000" b="1" dirty="0" err="1"/>
              <a:t>Aidans</a:t>
            </a:r>
            <a:r>
              <a:rPr lang="en-US" sz="8000" dirty="0"/>
              <a:t>: $3.8 million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Olmsted Hill</a:t>
            </a:r>
            <a:r>
              <a:rPr lang="en-US" sz="8000" dirty="0"/>
              <a:t>: $820,000 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Dummer Street (BHA)</a:t>
            </a:r>
            <a:r>
              <a:rPr lang="en-US" sz="8000" dirty="0"/>
              <a:t>: $2.0 million</a:t>
            </a:r>
            <a:endParaRPr lang="en-US" sz="8000" b="1" dirty="0"/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51-57 </a:t>
            </a:r>
            <a:r>
              <a:rPr lang="en-US" sz="8000" b="1" dirty="0" err="1"/>
              <a:t>Beals</a:t>
            </a:r>
            <a:r>
              <a:rPr lang="en-US" sz="8000" b="1" dirty="0"/>
              <a:t> Street</a:t>
            </a:r>
            <a:r>
              <a:rPr lang="en-US" sz="8000" dirty="0"/>
              <a:t>: $830,000 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370 Harvard Street</a:t>
            </a:r>
            <a:r>
              <a:rPr lang="en-US" sz="8000" dirty="0"/>
              <a:t>: $1.5 million   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90 Longwood Avenue (BHA)</a:t>
            </a:r>
            <a:r>
              <a:rPr lang="en-US" sz="8000" dirty="0"/>
              <a:t>: $897,000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32 Marion Street (BHA): </a:t>
            </a:r>
            <a:r>
              <a:rPr lang="en-US" sz="8000" dirty="0"/>
              <a:t>$6.525 million (under construction) 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108 Centre Street: </a:t>
            </a:r>
            <a:r>
              <a:rPr lang="en-US" sz="8000" dirty="0"/>
              <a:t>$1.9 million (under construction)</a:t>
            </a:r>
          </a:p>
          <a:p>
            <a:pPr marL="1371600" indent="-1371600">
              <a:lnSpc>
                <a:spcPct val="120000"/>
              </a:lnSpc>
              <a:buAutoNum type="arabicPeriod"/>
            </a:pPr>
            <a:r>
              <a:rPr lang="en-US" sz="8000" b="1" dirty="0"/>
              <a:t>Walnut-High Street (BHA)</a:t>
            </a:r>
            <a:r>
              <a:rPr lang="en-US" sz="8000" dirty="0"/>
              <a:t>: $7.5 million committed (50% from CPA)</a:t>
            </a:r>
            <a:br>
              <a:rPr lang="en-US" sz="8000" dirty="0"/>
            </a:br>
            <a:endParaRPr lang="en-US" sz="8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8800" dirty="0"/>
              <a:t>NOTE: these figures do not include Town commitments of Federal HOME &amp; CDBG funds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11100" dirty="0"/>
            </a:br>
            <a:r>
              <a:rPr lang="en-US" sz="1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4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B2EBED-9439-433C-84A0-8DBF4BB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01844" cy="1097915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100 Center Street – Hebrew Senior Life</a:t>
            </a:r>
            <a:br>
              <a:rPr lang="en-US" sz="3600" b="1" i="1" dirty="0"/>
            </a:br>
            <a:r>
              <a:rPr lang="en-US" sz="3600" b="1" i="1" dirty="0"/>
              <a:t>Preservation of affordable rentals in “expiring use”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8DDC74-0534-4395-8CB7-7FF50AF53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5512"/>
            <a:ext cx="5528094" cy="4651451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9A4E3A6-A875-4E1A-8DEF-24D738250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6" y="1690734"/>
            <a:ext cx="5286374" cy="43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B52248-0BA3-48F4-BFE6-819FDE44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97552"/>
            <a:ext cx="9732264" cy="1013993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St. </a:t>
            </a:r>
            <a:r>
              <a:rPr lang="en-US" sz="3600" b="1" i="1" dirty="0" err="1"/>
              <a:t>Aidans</a:t>
            </a:r>
            <a:r>
              <a:rPr lang="en-US" sz="3600" b="1" i="1" dirty="0"/>
              <a:t> – Planning Office for Urban Affairs (POUA)</a:t>
            </a:r>
            <a:br>
              <a:rPr lang="en-US" sz="3600" b="1" i="1" dirty="0"/>
            </a:br>
            <a:r>
              <a:rPr lang="en-US" sz="3600" b="1" i="1" dirty="0"/>
              <a:t>44 mixed-income affordable rental and condominium units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AE74A1D-4227-47C3-BFB5-5AE170115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" y="1500996"/>
            <a:ext cx="3502324" cy="260517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D60A8-0A69-4772-95A0-970999CBC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5" y="4228051"/>
            <a:ext cx="3557317" cy="2629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2D5C9-BD39-4DAA-AE68-0F03E650C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1433422"/>
            <a:ext cx="3686176" cy="2672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29075-C7CB-452E-8C1E-D164DEE36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4" y="4228051"/>
            <a:ext cx="3686175" cy="2629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7E13E-7D3C-4864-9902-423C8AF70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3" y="1735015"/>
            <a:ext cx="3924301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D0F738-EE82-4947-A43D-2FAFFE4F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834"/>
            <a:ext cx="8239298" cy="133304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Olmsted Hill – New Atlantic Development</a:t>
            </a:r>
            <a:br>
              <a:rPr lang="en-US" sz="3600" b="1" i="1" dirty="0"/>
            </a:br>
            <a:r>
              <a:rPr lang="en-US" sz="3600" b="1" i="1" dirty="0"/>
              <a:t> 24 moderate and middle income condominiums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17C25D8-FA13-46EF-A4B4-44896A2DE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25625"/>
            <a:ext cx="6484601" cy="46672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5A643-220F-44C1-B991-A5EAD48F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9" y="1579418"/>
            <a:ext cx="3260785" cy="2423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92813-3115-4B23-BF08-662B3B79F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9" y="4140679"/>
            <a:ext cx="3260785" cy="24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3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0E3E50-096F-40D5-9A76-F6F9408F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4000" b="1" i="1" dirty="0" err="1"/>
              <a:t>Dummer</a:t>
            </a:r>
            <a:r>
              <a:rPr lang="en-US" sz="4000" b="1" i="1" dirty="0"/>
              <a:t> Street – Brookline Housing Authority</a:t>
            </a:r>
            <a:br>
              <a:rPr lang="en-US" sz="4000" b="1" i="1" dirty="0"/>
            </a:br>
            <a:r>
              <a:rPr lang="en-US" sz="4000" b="1" i="1" dirty="0"/>
              <a:t>    32 lower-income rental units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D68328D-38A4-40BD-9FC1-7E4DE7704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631611" cy="43513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489AF-CF12-41CD-BB5A-46767F86C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1825624"/>
            <a:ext cx="4951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1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3535E4-2861-4AEA-8850-426CFE53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5"/>
            <a:ext cx="10515600" cy="1276708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4000" b="1" i="1" dirty="0"/>
              <a:t>51-57 </a:t>
            </a:r>
            <a:r>
              <a:rPr lang="en-US" sz="4000" b="1" i="1" dirty="0" err="1"/>
              <a:t>Beals</a:t>
            </a:r>
            <a:r>
              <a:rPr lang="en-US" sz="4000" b="1" i="1" dirty="0"/>
              <a:t> Street – Pine Street Inn  </a:t>
            </a:r>
            <a:br>
              <a:rPr lang="en-US" sz="4000" b="1" i="1" dirty="0"/>
            </a:br>
            <a:r>
              <a:rPr lang="en-US" sz="4000" b="1" i="1" dirty="0"/>
              <a:t>  31 low-income lodging house (SRO) units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8BB2151-8293-468B-92AA-BA31786F5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59789"/>
            <a:ext cx="5510842" cy="441717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DD3CC-A438-4830-91ED-642165D7F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82" y="1759789"/>
            <a:ext cx="5141344" cy="44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ECC2A-21F4-4AC0-9B74-4C491437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/>
              <a:t>    370 Harvard Street – 2Life Communities</a:t>
            </a:r>
            <a:br>
              <a:rPr lang="en-US" sz="3600" b="1" i="1" dirty="0"/>
            </a:br>
            <a:r>
              <a:rPr lang="en-US" sz="3600" b="1" i="1" dirty="0"/>
              <a:t>    62 senior affordable rental housing units</a:t>
            </a:r>
          </a:p>
        </p:txBody>
      </p:sp>
      <p:pic>
        <p:nvPicPr>
          <p:cNvPr id="12" name="Content Placeholder 11" descr="A picture containing sky, outdoor, road, street&#10;&#10;Description automatically generated">
            <a:extLst>
              <a:ext uri="{FF2B5EF4-FFF2-40B4-BE49-F238E27FC236}">
                <a16:creationId xmlns:a16="http://schemas.microsoft.com/office/drawing/2014/main" id="{A2BAB1BC-7154-D1C3-1044-526147E43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7" y="1657350"/>
            <a:ext cx="6019125" cy="47676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F1359-263A-4F8D-BAA2-AF8F99627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2" y="1657350"/>
            <a:ext cx="4510592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75C9F7-35D4-471C-99C2-F7A512FC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19232" cy="1131166"/>
          </a:xfrm>
        </p:spPr>
        <p:txBody>
          <a:bodyPr>
            <a:normAutofit fontScale="90000"/>
          </a:bodyPr>
          <a:lstStyle/>
          <a:p>
            <a:r>
              <a:rPr lang="en-US" sz="3200" b="1" i="1" dirty="0"/>
              <a:t>90 Longwood Avenue—Brookline Housing Authority (BHA)</a:t>
            </a:r>
            <a:br>
              <a:rPr lang="en-US" sz="3200" b="1" i="1" dirty="0"/>
            </a:br>
            <a:r>
              <a:rPr lang="en-US" sz="3200" b="1" i="1" dirty="0"/>
              <a:t>Substantial renovation of 99 low-income apartments for seniors and people with disabilities</a:t>
            </a:r>
          </a:p>
        </p:txBody>
      </p:sp>
      <p:pic>
        <p:nvPicPr>
          <p:cNvPr id="5" name="Content Placeholder 4" descr="A picture containing building, outdoor, clock, tower&#10;&#10;Description automatically generated">
            <a:extLst>
              <a:ext uri="{FF2B5EF4-FFF2-40B4-BE49-F238E27FC236}">
                <a16:creationId xmlns:a16="http://schemas.microsoft.com/office/drawing/2014/main" id="{D401AD53-173E-4FA3-9468-968FA0B31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7" y="1664928"/>
            <a:ext cx="4887883" cy="4514418"/>
          </a:xfrm>
          <a:prstGeom prst="rect">
            <a:avLst/>
          </a:prstGeom>
        </p:spPr>
      </p:pic>
      <p:pic>
        <p:nvPicPr>
          <p:cNvPr id="6" name="Picture 5" descr="A kitchen with a wood floor&#10;&#10;Description automatically generated">
            <a:extLst>
              <a:ext uri="{FF2B5EF4-FFF2-40B4-BE49-F238E27FC236}">
                <a16:creationId xmlns:a16="http://schemas.microsoft.com/office/drawing/2014/main" id="{78C7F980-3274-4838-A8AE-994FE5B0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8" y="1662545"/>
            <a:ext cx="3669323" cy="3177652"/>
          </a:xfrm>
          <a:prstGeom prst="rect">
            <a:avLst/>
          </a:prstGeom>
        </p:spPr>
      </p:pic>
      <p:pic>
        <p:nvPicPr>
          <p:cNvPr id="7" name="Picture 6" descr="A stove top oven sitting inside of a kitchen&#10;&#10;Description automatically generated">
            <a:extLst>
              <a:ext uri="{FF2B5EF4-FFF2-40B4-BE49-F238E27FC236}">
                <a16:creationId xmlns:a16="http://schemas.microsoft.com/office/drawing/2014/main" id="{C6E052B0-E3D6-464A-9F63-F45A4FA7F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07" y="3495179"/>
            <a:ext cx="3405629" cy="30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9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E2B47-C540-3B16-AC6B-E8B36F67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296352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Brookline Affordable Housing projects now in development with Trust Fund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F1CCF-5B10-1411-4B76-5A30EA42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030"/>
            <a:ext cx="10515600" cy="36509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108 Centre Street Senior Housing</a:t>
            </a:r>
          </a:p>
          <a:p>
            <a:pPr marL="514350" indent="-514350">
              <a:buAutoNum type="arabicPeriod"/>
            </a:pPr>
            <a:r>
              <a:rPr lang="en-US" dirty="0"/>
              <a:t>32 Marion Street Senior Housing</a:t>
            </a:r>
          </a:p>
          <a:p>
            <a:pPr marL="514350" indent="-514350">
              <a:buAutoNum type="arabicPeriod"/>
            </a:pPr>
            <a:r>
              <a:rPr lang="en-US" dirty="0"/>
              <a:t>Walnut-High Apartments</a:t>
            </a:r>
          </a:p>
        </p:txBody>
      </p:sp>
    </p:spTree>
    <p:extLst>
      <p:ext uri="{BB962C8B-B14F-4D97-AF65-F5344CB8AC3E}">
        <p14:creationId xmlns:p14="http://schemas.microsoft.com/office/powerpoint/2010/main" val="1578357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ECD5-F64B-50AC-9475-646D227B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108 Centre Street Senior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33DB-5FF4-C82B-C354-B5C45419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Sponsor: Centre Communities of Brookline/Hebrew </a:t>
            </a:r>
            <a:r>
              <a:rPr lang="en-US" dirty="0" err="1"/>
              <a:t>SeniorLife</a:t>
            </a:r>
            <a:endParaRPr lang="en-US" dirty="0"/>
          </a:p>
          <a:p>
            <a:r>
              <a:rPr lang="en-US" dirty="0"/>
              <a:t>54 new one-bedroom senior supportive rental housing units</a:t>
            </a:r>
          </a:p>
          <a:p>
            <a:r>
              <a:rPr lang="en-US" dirty="0"/>
              <a:t>Adjacent to Brookline Senior Center</a:t>
            </a:r>
          </a:p>
          <a:p>
            <a:r>
              <a:rPr lang="en-US" dirty="0"/>
              <a:t>Project is under construction; expected occupancy 2025</a:t>
            </a:r>
          </a:p>
          <a:p>
            <a:r>
              <a:rPr lang="en-US" dirty="0"/>
              <a:t>Supported by $1.9 million from the Town’s Affordable Housing Trust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C317C-BEFC-4387-9794-4090BCFE0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934" y="339830"/>
            <a:ext cx="9548553" cy="1479666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A 1987 Town Bylaw created Brookline’s current </a:t>
            </a:r>
            <a:r>
              <a:rPr lang="en-US" sz="3600" b="1" u="sng" dirty="0"/>
              <a:t>three-pronged approach to affordable housing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1D7FFC-9991-4B5E-84C6-A37D78DDD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90" y="2348917"/>
            <a:ext cx="10858500" cy="4059821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3200" dirty="0"/>
              <a:t>Inclusionary Zoning </a:t>
            </a:r>
          </a:p>
          <a:p>
            <a:pPr marL="514350" indent="-514350" algn="l">
              <a:buAutoNum type="arabicPeriod"/>
            </a:pPr>
            <a:r>
              <a:rPr lang="en-US" sz="3200" dirty="0"/>
              <a:t>Affordable Housing Trust</a:t>
            </a:r>
          </a:p>
          <a:p>
            <a:pPr marL="514350" indent="-514350" algn="l">
              <a:buAutoNum type="arabicPeriod"/>
            </a:pPr>
            <a:r>
              <a:rPr lang="en-US" sz="3200" dirty="0"/>
              <a:t>Housing Advisory Board (HAB)</a:t>
            </a:r>
            <a:br>
              <a:rPr lang="en-US" sz="3200" dirty="0"/>
            </a:br>
            <a:endParaRPr lang="en-US" sz="3200" dirty="0"/>
          </a:p>
          <a:p>
            <a:pPr algn="l"/>
            <a:r>
              <a:rPr lang="en-US" sz="2800" i="1" dirty="0"/>
              <a:t>These three elements interact to create and preserve affordable housing in Brookline</a:t>
            </a:r>
          </a:p>
          <a:p>
            <a:pPr algn="l"/>
            <a:r>
              <a:rPr lang="en-US" sz="2800" i="1" dirty="0"/>
              <a:t>The Bylaw gives the HAB oversight responsibilities for Inclusionary Zoning and the Affordable Housing Trust  </a:t>
            </a:r>
          </a:p>
        </p:txBody>
      </p:sp>
    </p:spTree>
    <p:extLst>
      <p:ext uri="{BB962C8B-B14F-4D97-AF65-F5344CB8AC3E}">
        <p14:creationId xmlns:p14="http://schemas.microsoft.com/office/powerpoint/2010/main" val="37932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ED66-4F94-E9E7-C0A4-99FC38C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 Marion Street 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(Previously Col. Floyd Apts.)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D877A-E578-65E9-7361-CDA92E63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Sponsor: Brookline Housing Authority (BHA)</a:t>
            </a:r>
          </a:p>
          <a:p>
            <a:r>
              <a:rPr lang="en-US" dirty="0"/>
              <a:t>115 new low-income senior rental housing units - replacing 60 obsolete walk-up senior housing units</a:t>
            </a:r>
          </a:p>
          <a:p>
            <a:r>
              <a:rPr lang="en-US" dirty="0"/>
              <a:t>Project is under construction; expected occupancy 2026</a:t>
            </a:r>
          </a:p>
          <a:p>
            <a:r>
              <a:rPr lang="en-US" dirty="0"/>
              <a:t>Supported by $6.5 million from Town’s Affordable Housing Trust</a:t>
            </a:r>
          </a:p>
          <a:p>
            <a:r>
              <a:rPr lang="en-US" dirty="0"/>
              <a:t>Source of earmarked Trust fund contribution: Negotiated Inclusionary Zoning payment by developer of The Newbury continuing care project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7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3002-90AA-DF83-C0A3-D06E0ADB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365125"/>
            <a:ext cx="10904220" cy="1325563"/>
          </a:xfrm>
        </p:spPr>
        <p:txBody>
          <a:bodyPr/>
          <a:lstStyle/>
          <a:p>
            <a:r>
              <a:rPr lang="en-US" dirty="0"/>
              <a:t>Walnut-High Apartments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F93D-675D-289C-3783-B1B20B34C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24260" cy="4351338"/>
          </a:xfrm>
        </p:spPr>
        <p:txBody>
          <a:bodyPr/>
          <a:lstStyle/>
          <a:p>
            <a:r>
              <a:rPr lang="en-US" dirty="0"/>
              <a:t>Sponsor: Brookline Housing Authority (BHA)</a:t>
            </a:r>
          </a:p>
          <a:p>
            <a:r>
              <a:rPr lang="en-US" dirty="0"/>
              <a:t>96 new low-income rental housing units – replacing 24 obsolete walk-up senior housing units and 8 obsolete four-bedroom family townhouse units</a:t>
            </a:r>
          </a:p>
          <a:p>
            <a:r>
              <a:rPr lang="en-US" dirty="0"/>
              <a:t>Project is in final planning &amp; design phase; expected completion 2028</a:t>
            </a:r>
          </a:p>
          <a:p>
            <a:r>
              <a:rPr lang="en-US" dirty="0"/>
              <a:t>Supported by $7.5 million from the Town’s Affordable Housing Trust (including 50% CPA funds)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0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AA2D-992D-C7E9-2CB4-B3807A27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Lotteries in Brookline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D37E-C897-20EC-FE35-5BE3D1647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825625"/>
            <a:ext cx="110185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Brookline affordable housing lotteries include:</a:t>
            </a:r>
          </a:p>
          <a:p>
            <a:r>
              <a:rPr lang="en-US" sz="2400" dirty="0"/>
              <a:t>Private multifamily developments subject to Inclusionary Zoning</a:t>
            </a:r>
          </a:p>
          <a:p>
            <a:r>
              <a:rPr lang="en-US" sz="2400" dirty="0"/>
              <a:t>Chapter 40B housing projects</a:t>
            </a:r>
          </a:p>
          <a:p>
            <a:r>
              <a:rPr lang="en-US" sz="2400" dirty="0"/>
              <a:t>Affordable housing sponsored by non-profit housing developers</a:t>
            </a:r>
          </a:p>
          <a:p>
            <a:r>
              <a:rPr lang="en-US" sz="2400" dirty="0"/>
              <a:t>Includes both rental and owner-occupied affordable housing</a:t>
            </a:r>
          </a:p>
          <a:p>
            <a:r>
              <a:rPr lang="en-US" sz="2400" dirty="0"/>
              <a:t>Lotteries’ “Local Preference” percentage was reduced from 70% to 25% </a:t>
            </a:r>
            <a:r>
              <a:rPr lang="en-US" sz="2400"/>
              <a:t>in 2020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 NOTE: Brookline Housing Authority projects operate under different tenant selection</a:t>
            </a:r>
            <a:br>
              <a:rPr lang="en-US" sz="2400" dirty="0"/>
            </a:br>
            <a:r>
              <a:rPr lang="en-US" sz="2400" dirty="0"/>
              <a:t>                rules and do not participate in Brookline’s affordable housing lotteries</a:t>
            </a:r>
          </a:p>
        </p:txBody>
      </p:sp>
    </p:spTree>
    <p:extLst>
      <p:ext uri="{BB962C8B-B14F-4D97-AF65-F5344CB8AC3E}">
        <p14:creationId xmlns:p14="http://schemas.microsoft.com/office/powerpoint/2010/main" val="203333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4B8A-1822-2D2F-0CA9-FC8D54B3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1690"/>
            <a:ext cx="10515600" cy="275463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166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6AAF-3648-8C47-99C5-AA6D9DA8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166"/>
          </a:xfrm>
        </p:spPr>
        <p:txBody>
          <a:bodyPr>
            <a:normAutofit/>
          </a:bodyPr>
          <a:lstStyle/>
          <a:p>
            <a:r>
              <a:rPr lang="en-US" sz="3600" b="1" dirty="0"/>
              <a:t>Housing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F9F3-9911-DEF2-50B9-01146A1B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068"/>
            <a:ext cx="10515600" cy="5545123"/>
          </a:xfrm>
        </p:spPr>
        <p:txBody>
          <a:bodyPr>
            <a:normAutofit/>
          </a:bodyPr>
          <a:lstStyle/>
          <a:p>
            <a:pPr marL="0" marR="0" indent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06CA5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680"/>
              </a:spcAft>
              <a:buNone/>
            </a:pPr>
            <a:r>
              <a:rPr lang="en-US" sz="20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mission of the Housing Advisory Board (HAB) is to promote the preservation and creation of housing</a:t>
            </a:r>
            <a:r>
              <a:rPr lang="en-US" sz="20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that</a:t>
            </a:r>
            <a:r>
              <a:rPr lang="en-US" sz="20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affordable to low, moderate, and upper-moderate income households. </a:t>
            </a:r>
            <a:r>
              <a:rPr lang="en-US" sz="20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 HAB: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42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recommendations to the Planning Board 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zoning </a:t>
            </a:r>
            <a:r>
              <a:rPr lang="en-US" sz="18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matters relating to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affordable housing, most notably the application of Affordable Housing requirements of the Zoning By-law to specific projects (“</a:t>
            </a:r>
            <a:r>
              <a:rPr lang="en-US" sz="18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Inclusionary Zoning”).</a:t>
            </a:r>
            <a:b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42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 recommendations to the Select Board 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regarding housing-related funding, including Brookline’s Affordable Housing Trust and federal HOME</a:t>
            </a:r>
            <a:r>
              <a:rPr lang="en-US" sz="1800" dirty="0">
                <a:solidFill>
                  <a:srgbClr val="3F3F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CDBG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monies.  HAB members are trustees of the Affordable Housing Trust.</a:t>
            </a:r>
            <a:b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42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guidance on housing-related planning efforts 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as the </a:t>
            </a:r>
            <a:r>
              <a:rPr lang="en-US" sz="1800" u="sng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Production Plan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well as site-specific housing plans that include affordable housing.</a:t>
            </a:r>
            <a:b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3F3F3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42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b="1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Holds public meetings and hearings and offers recommendations to Town Meeting</a:t>
            </a:r>
            <a:r>
              <a:rPr lang="en-US" sz="1800" dirty="0">
                <a:solidFill>
                  <a:srgbClr val="3F3F3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housing-related Warrant Articles. </a:t>
            </a:r>
            <a:endParaRPr lang="en-US" sz="1800" dirty="0">
              <a:solidFill>
                <a:srgbClr val="3F3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9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8F3562-63A3-481F-9181-0F6E306A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Town Bylaw prescribes a </a:t>
            </a:r>
            <a:r>
              <a:rPr lang="en-US" sz="3600" b="1" u="sng" dirty="0"/>
              <a:t>ten-member Housing Advisory Board</a:t>
            </a:r>
            <a:r>
              <a:rPr lang="en-US" sz="3600" b="1" dirty="0"/>
              <a:t> including targeted knowledge and lived experience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2A5B18-FDF5-4CC6-82D5-CBEE3B517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800" b="1" dirty="0"/>
              <a:t> </a:t>
            </a:r>
            <a:r>
              <a:rPr lang="en-US" sz="8000" b="1" dirty="0"/>
              <a:t>Seven Select Board-appointed members (2-year terms)  </a:t>
            </a:r>
          </a:p>
          <a:p>
            <a:pPr lvl="1"/>
            <a:r>
              <a:rPr lang="en-US" sz="8000" b="1" dirty="0"/>
              <a:t>Development </a:t>
            </a:r>
            <a:r>
              <a:rPr lang="en-US" sz="8000" dirty="0"/>
              <a:t>– Pam Goodman</a:t>
            </a:r>
          </a:p>
          <a:p>
            <a:pPr lvl="1"/>
            <a:r>
              <a:rPr lang="en-US" sz="8000" b="1" dirty="0"/>
              <a:t>Finance</a:t>
            </a:r>
            <a:r>
              <a:rPr lang="en-US" sz="8000" dirty="0"/>
              <a:t> – Roger Blood</a:t>
            </a:r>
          </a:p>
          <a:p>
            <a:pPr lvl="1"/>
            <a:r>
              <a:rPr lang="en-US" sz="8000" b="1" dirty="0"/>
              <a:t>Development &amp; Finance </a:t>
            </a:r>
            <a:r>
              <a:rPr lang="en-US" sz="8000" dirty="0"/>
              <a:t>– Carol Gladstone</a:t>
            </a:r>
          </a:p>
          <a:p>
            <a:pPr lvl="1"/>
            <a:r>
              <a:rPr lang="en-US" sz="8000" b="1" dirty="0"/>
              <a:t>Legal</a:t>
            </a:r>
            <a:r>
              <a:rPr lang="en-US" sz="8000" dirty="0"/>
              <a:t> – Jonathan Klein</a:t>
            </a:r>
          </a:p>
          <a:p>
            <a:pPr lvl="1"/>
            <a:r>
              <a:rPr lang="en-US" sz="8000" b="1" dirty="0"/>
              <a:t>Affordable Housing Renter </a:t>
            </a:r>
            <a:r>
              <a:rPr lang="en-US" sz="8000" dirty="0"/>
              <a:t>– Rita McNally</a:t>
            </a:r>
          </a:p>
          <a:p>
            <a:pPr lvl="1"/>
            <a:r>
              <a:rPr lang="en-US" sz="8000" b="1" dirty="0"/>
              <a:t>Affordable Housing Renter </a:t>
            </a:r>
            <a:r>
              <a:rPr lang="en-US" sz="8000" dirty="0"/>
              <a:t>– Shawn O’Neal</a:t>
            </a:r>
          </a:p>
          <a:p>
            <a:pPr lvl="1"/>
            <a:r>
              <a:rPr lang="en-US" sz="8000" b="1" dirty="0"/>
              <a:t>Affordable Housing Renter </a:t>
            </a:r>
            <a:r>
              <a:rPr lang="en-US" sz="8000" dirty="0"/>
              <a:t>– Alex Krieger </a:t>
            </a:r>
            <a:br>
              <a:rPr lang="en-US" sz="7400" dirty="0"/>
            </a:br>
            <a:endParaRPr lang="en-US" sz="7400" dirty="0"/>
          </a:p>
          <a:p>
            <a:r>
              <a:rPr lang="en-US" sz="8000" b="1" dirty="0"/>
              <a:t>Three member-seats appointed by other related Boards/Commissions</a:t>
            </a:r>
          </a:p>
          <a:p>
            <a:pPr lvl="1"/>
            <a:r>
              <a:rPr lang="en-US" sz="8000" b="1" dirty="0"/>
              <a:t>Select Board member  </a:t>
            </a:r>
            <a:r>
              <a:rPr lang="en-US" sz="8000" dirty="0"/>
              <a:t>– Required under MA Community Preservation Act (CPA)</a:t>
            </a:r>
            <a:br>
              <a:rPr lang="en-US" sz="8000" dirty="0"/>
            </a:br>
            <a:r>
              <a:rPr lang="en-US" sz="8000" dirty="0"/>
              <a:t>Bernard Greene – Select Board Chair </a:t>
            </a:r>
          </a:p>
          <a:p>
            <a:pPr lvl="1"/>
            <a:r>
              <a:rPr lang="en-US" sz="8000" b="1" dirty="0"/>
              <a:t>Planning Board member </a:t>
            </a:r>
            <a:r>
              <a:rPr lang="en-US" sz="8000" dirty="0"/>
              <a:t>– Required under Town Bylaw</a:t>
            </a:r>
            <a:br>
              <a:rPr lang="en-US" sz="8000" dirty="0"/>
            </a:br>
            <a:r>
              <a:rPr lang="en-US" sz="8000" dirty="0"/>
              <a:t>Steve Heikin – Architecture/Design, Planning</a:t>
            </a:r>
          </a:p>
          <a:p>
            <a:pPr lvl="1"/>
            <a:r>
              <a:rPr lang="en-US" sz="8000" b="1" dirty="0"/>
              <a:t>Brookline Housing Authority Commissioner </a:t>
            </a:r>
            <a:r>
              <a:rPr lang="en-US" sz="8000" dirty="0"/>
              <a:t>– Required under Town Bylaw</a:t>
            </a:r>
            <a:br>
              <a:rPr lang="en-US" sz="8000" dirty="0"/>
            </a:br>
            <a:r>
              <a:rPr lang="en-US" sz="8000" dirty="0"/>
              <a:t>Mike Jacobs – Affordable Housing Programs</a:t>
            </a:r>
          </a:p>
          <a:p>
            <a:pPr marL="457200" lvl="1" indent="0">
              <a:buNone/>
            </a:pPr>
            <a:br>
              <a:rPr lang="en-US" sz="8000" dirty="0"/>
            </a:b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77709E-8E60-4FC4-83D2-AD6F1DF1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03230" cy="1325563"/>
          </a:xfrm>
        </p:spPr>
        <p:txBody>
          <a:bodyPr>
            <a:normAutofit fontScale="90000"/>
          </a:bodyPr>
          <a:lstStyle/>
          <a:p>
            <a:br>
              <a:rPr lang="en-US" sz="4000" b="1" i="1" u="sng" dirty="0"/>
            </a:br>
            <a:r>
              <a:rPr lang="en-US" sz="4000" b="1" u="sng" dirty="0"/>
              <a:t>Inclusionary Zoning</a:t>
            </a:r>
            <a:r>
              <a:rPr lang="en-US" sz="4000" b="1" dirty="0"/>
              <a:t> (</a:t>
            </a:r>
            <a:r>
              <a:rPr lang="en-US" sz="4000" b="1" dirty="0" err="1"/>
              <a:t>ByLaw</a:t>
            </a:r>
            <a:r>
              <a:rPr lang="en-US" sz="4000" b="1" dirty="0"/>
              <a:t> Section 4.08) encourages the creation of affordable housing as a part of private market- rate housing projects.  The current Bylaw requires: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74B022-E876-45A6-8811-77501C15D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1" y="2061555"/>
            <a:ext cx="10972800" cy="4115407"/>
          </a:xfrm>
        </p:spPr>
        <p:txBody>
          <a:bodyPr>
            <a:normAutofit/>
          </a:bodyPr>
          <a:lstStyle/>
          <a:p>
            <a:r>
              <a:rPr lang="en-US" sz="2600" b="1" dirty="0"/>
              <a:t>Projects with more than 10 units </a:t>
            </a:r>
            <a:r>
              <a:rPr lang="en-US" sz="2600" dirty="0"/>
              <a:t>- 15% of total units must </a:t>
            </a:r>
            <a:br>
              <a:rPr lang="en-US" sz="2600" dirty="0"/>
            </a:br>
            <a:r>
              <a:rPr lang="en-US" sz="2600" dirty="0"/>
              <a:t>be affordable and typically located within the project</a:t>
            </a:r>
            <a:br>
              <a:rPr lang="en-US" sz="2600" u="sng" dirty="0"/>
            </a:br>
            <a:endParaRPr lang="en-US" sz="2600" dirty="0"/>
          </a:p>
          <a:p>
            <a:r>
              <a:rPr lang="en-US" sz="2600" b="1" dirty="0"/>
              <a:t>Projects with 4 to 10 units </a:t>
            </a:r>
            <a:r>
              <a:rPr lang="en-US" sz="2600" dirty="0"/>
              <a:t>have the option to make a cash contribution to the Town’s Affordable Housing Trust as alternative to onsite affordable units</a:t>
            </a:r>
            <a:br>
              <a:rPr lang="en-US" sz="2600" dirty="0"/>
            </a:br>
            <a:r>
              <a:rPr lang="en-US" sz="2600" dirty="0"/>
              <a:t> </a:t>
            </a:r>
          </a:p>
          <a:p>
            <a:r>
              <a:rPr lang="en-US" sz="2600" b="1" dirty="0"/>
              <a:t>On large projects</a:t>
            </a:r>
            <a:r>
              <a:rPr lang="en-US" sz="2600" dirty="0"/>
              <a:t> the Town can negotiate a range of affordable housing plans if a more favorable housing outcome can be realized vs. bylaw minimums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CFBC9E-613F-4C36-B49D-490F4A8E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29"/>
            <a:ext cx="10515600" cy="1272393"/>
          </a:xfrm>
        </p:spPr>
        <p:txBody>
          <a:bodyPr>
            <a:normAutofit fontScale="90000"/>
          </a:bodyPr>
          <a:lstStyle/>
          <a:p>
            <a:br>
              <a:rPr lang="en-US" b="1" i="1" u="sng" dirty="0"/>
            </a:br>
            <a:r>
              <a:rPr lang="en-US" b="1" dirty="0"/>
              <a:t>To date, </a:t>
            </a:r>
            <a:r>
              <a:rPr lang="en-US" b="1" u="sng" dirty="0"/>
              <a:t>Inclusionary Zoning has produced </a:t>
            </a:r>
            <a:r>
              <a:rPr lang="en-US" b="1" dirty="0"/>
              <a:t>over 100 </a:t>
            </a:r>
            <a:br>
              <a:rPr lang="en-US" b="1" dirty="0"/>
            </a:br>
            <a:r>
              <a:rPr lang="en-US" b="1" dirty="0"/>
              <a:t>onsite affordable units in more than 20 projects</a:t>
            </a:r>
            <a:br>
              <a:rPr lang="en-US" b="1" i="1" dirty="0"/>
            </a:br>
            <a:br>
              <a:rPr lang="en-US" b="1" i="1" dirty="0"/>
            </a:br>
            <a:endParaRPr lang="en-US" b="1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DAC3B5-62FD-44E5-B103-635A99AF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51 affordable condominium units in 13 projects</a:t>
            </a:r>
          </a:p>
          <a:p>
            <a:r>
              <a:rPr lang="en-US" sz="3200" dirty="0"/>
              <a:t>21 affordable rental units in seven projects  </a:t>
            </a:r>
          </a:p>
          <a:p>
            <a:r>
              <a:rPr lang="en-US" sz="3200" dirty="0"/>
              <a:t>17 affordable assisted living units in one project </a:t>
            </a:r>
          </a:p>
          <a:p>
            <a:r>
              <a:rPr lang="en-US" sz="3200" dirty="0"/>
              <a:t>15 affordable SRO (lodging </a:t>
            </a:r>
            <a:r>
              <a:rPr lang="en-US" sz="3000" dirty="0"/>
              <a:t>house) units in one project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Currently the Town has 15 additional Inclusionary Zoning Projects approved or under review which will contribute about $8 million </a:t>
            </a:r>
            <a:br>
              <a:rPr lang="en-US" i="1" dirty="0"/>
            </a:br>
            <a:r>
              <a:rPr lang="en-US" i="1" dirty="0"/>
              <a:t>into the Affordable Housing Trust over the next few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8A2F78-BBB9-498D-A013-21E07406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365125"/>
            <a:ext cx="11727180" cy="1325563"/>
          </a:xfrm>
        </p:spPr>
        <p:txBody>
          <a:bodyPr>
            <a:noAutofit/>
          </a:bodyPr>
          <a:lstStyle/>
          <a:p>
            <a:r>
              <a:rPr lang="en-US" sz="3600" b="1" u="sng" dirty="0"/>
              <a:t>The Affordable Housing Trust </a:t>
            </a:r>
            <a:r>
              <a:rPr lang="en-US" sz="3600" b="1" dirty="0"/>
              <a:t>provides predevelopment and  long-term funding for affordable housing projects in Brookline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5BF2B6-C7C0-4F3B-960A-A42DB1CD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39193"/>
            <a:ext cx="11310297" cy="4037769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/>
              <a:t>Affordable Housing Trust funding typically complements other public and private, state and federal funding sources</a:t>
            </a:r>
            <a:br>
              <a:rPr lang="en-US" sz="8600" dirty="0"/>
            </a:br>
            <a:endParaRPr lang="en-US" sz="8600" dirty="0"/>
          </a:p>
          <a:p>
            <a:r>
              <a:rPr lang="en-US" sz="8600" dirty="0"/>
              <a:t>The Town uses Trust Funds to support qualified project sponsors</a:t>
            </a:r>
            <a:br>
              <a:rPr lang="en-US" sz="8600" dirty="0"/>
            </a:br>
            <a:r>
              <a:rPr lang="en-US" sz="8600" dirty="0"/>
              <a:t>The Town does not itself develop or own affordable housing</a:t>
            </a:r>
          </a:p>
          <a:p>
            <a:pPr>
              <a:lnSpc>
                <a:spcPct val="120000"/>
              </a:lnSpc>
            </a:pPr>
            <a:r>
              <a:rPr lang="en-US" sz="8600" dirty="0"/>
              <a:t>Over $500,000 in total subsidies is currently needed to produce one affordable unit in Brookline</a:t>
            </a:r>
          </a:p>
          <a:p>
            <a:pPr>
              <a:lnSpc>
                <a:spcPct val="120000"/>
              </a:lnSpc>
            </a:pPr>
            <a:r>
              <a:rPr lang="en-US" sz="8600" dirty="0"/>
              <a:t>The average Trust Fund cost to produce an affordable unit since 2000 has been about </a:t>
            </a:r>
            <a:r>
              <a:rPr lang="en-US" sz="8600" b="1" dirty="0"/>
              <a:t>$70,000.  </a:t>
            </a:r>
            <a:r>
              <a:rPr lang="en-US" sz="8600" dirty="0"/>
              <a:t>The current Trust Fund cost per unit is much higher.</a:t>
            </a:r>
            <a:r>
              <a:rPr lang="en-US" sz="8000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83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29648D-6B99-444E-AD60-5617C36E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365125"/>
            <a:ext cx="9170600" cy="1143635"/>
          </a:xfrm>
        </p:spPr>
        <p:txBody>
          <a:bodyPr>
            <a:noAutofit/>
          </a:bodyPr>
          <a:lstStyle/>
          <a:p>
            <a:r>
              <a:rPr lang="en-US" sz="4000" b="1" dirty="0"/>
              <a:t>Since 2000 Brookline’s Affordable Housing Trust has received over $32 million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DB5002-D478-4E2C-813B-2F341463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40" y="1977390"/>
            <a:ext cx="10515600" cy="432530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1100" dirty="0"/>
              <a:t>Main sources of funds for the Affordable Housing Trust:</a:t>
            </a:r>
          </a:p>
          <a:p>
            <a:pPr marL="0" indent="0">
              <a:buNone/>
            </a:pPr>
            <a:endParaRPr lang="en-US" sz="11100" dirty="0"/>
          </a:p>
          <a:p>
            <a:pPr marL="514350" indent="-514350">
              <a:buAutoNum type="arabicPeriod"/>
            </a:pPr>
            <a:r>
              <a:rPr lang="en-US" sz="8600" dirty="0"/>
              <a:t>Housing developers - $22.6 million</a:t>
            </a:r>
          </a:p>
          <a:p>
            <a:pPr marL="457200" lvl="1" indent="0">
              <a:buNone/>
            </a:pPr>
            <a:endParaRPr lang="en-US" sz="8600" dirty="0"/>
          </a:p>
          <a:p>
            <a:pPr marL="514350" indent="-514350">
              <a:buAutoNum type="arabicPeriod"/>
            </a:pPr>
            <a:r>
              <a:rPr lang="en-US" sz="8600" dirty="0"/>
              <a:t>“Free Cash” contributions from the Town - $8.4 million</a:t>
            </a:r>
          </a:p>
          <a:p>
            <a:pPr marL="457200" lvl="1" indent="0">
              <a:buNone/>
            </a:pPr>
            <a:endParaRPr lang="en-US" sz="8600" dirty="0"/>
          </a:p>
          <a:p>
            <a:pPr marL="514350" indent="-514350">
              <a:buAutoNum type="arabicPeriod" startAt="3"/>
            </a:pPr>
            <a:r>
              <a:rPr lang="en-US" sz="8600" dirty="0"/>
              <a:t>Interest - $1.6 million</a:t>
            </a:r>
          </a:p>
          <a:p>
            <a:pPr marL="0" indent="0">
              <a:buNone/>
            </a:pPr>
            <a:endParaRPr lang="en-US" sz="8600" dirty="0"/>
          </a:p>
          <a:p>
            <a:pPr marL="514350" indent="-514350">
              <a:buAutoNum type="arabicPeriod" startAt="3"/>
            </a:pPr>
            <a:endParaRPr lang="en-US" sz="3200" u="sng" dirty="0"/>
          </a:p>
          <a:p>
            <a:pPr marL="0" indent="0">
              <a:buNone/>
            </a:pPr>
            <a:br>
              <a:rPr lang="en-US" sz="3200" u="sng" dirty="0"/>
            </a:b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      </a:t>
            </a:r>
            <a:endParaRPr lang="en-US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2AC4-81CA-7D45-A4C8-AA535115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0" y="335560"/>
            <a:ext cx="10713440" cy="1375793"/>
          </a:xfrm>
        </p:spPr>
        <p:txBody>
          <a:bodyPr>
            <a:noAutofit/>
          </a:bodyPr>
          <a:lstStyle/>
          <a:p>
            <a:r>
              <a:rPr lang="en-US" sz="3600" b="1" dirty="0"/>
              <a:t>Total number of affordable units currently built and occupied in Brookline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2ADF-AD0D-4859-C847-179A78C5D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90" y="1963023"/>
            <a:ext cx="10355510" cy="4213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Type of Affordable Housing			No. of Units</a:t>
            </a:r>
          </a:p>
          <a:p>
            <a:pPr marL="0" indent="0">
              <a:buNone/>
            </a:pPr>
            <a:r>
              <a:rPr lang="en-US" dirty="0"/>
              <a:t>Brookline Housing Authority (BHA)		895</a:t>
            </a:r>
          </a:p>
          <a:p>
            <a:pPr marL="0" indent="0">
              <a:buNone/>
            </a:pPr>
            <a:r>
              <a:rPr lang="en-US" dirty="0"/>
              <a:t>Owned by Private Investors			431		</a:t>
            </a:r>
          </a:p>
          <a:p>
            <a:pPr marL="0" indent="0">
              <a:buNone/>
            </a:pPr>
            <a:r>
              <a:rPr lang="en-US" dirty="0"/>
              <a:t>Non-profit owner-sponsor			628</a:t>
            </a:r>
          </a:p>
          <a:p>
            <a:pPr marL="0" indent="0">
              <a:buNone/>
            </a:pPr>
            <a:r>
              <a:rPr lang="en-US" dirty="0"/>
              <a:t>Affordable condominiums			152				</a:t>
            </a:r>
          </a:p>
          <a:p>
            <a:pPr marL="0" indent="0">
              <a:buNone/>
            </a:pPr>
            <a:r>
              <a:rPr lang="en-US" dirty="0"/>
              <a:t>Total Affordable Units:				2,106</a:t>
            </a:r>
          </a:p>
          <a:p>
            <a:pPr marL="0" indent="0">
              <a:buNone/>
            </a:pPr>
            <a:br>
              <a:rPr lang="en-US" sz="2000" b="1" dirty="0"/>
            </a:br>
            <a:r>
              <a:rPr lang="en-US" sz="2000" i="1" dirty="0"/>
              <a:t>* </a:t>
            </a:r>
            <a:r>
              <a:rPr lang="en-US" sz="1600" i="1" dirty="0"/>
              <a:t>Note: This number is for actual, constructed affordable units serving households earning up to 110% area median income and differs from the Subsidized Housing Inventory (SHI) number which includes some permitted units that are not constructed as well as market-rate units in rental projects that are at least 25% affordable.   </a:t>
            </a:r>
          </a:p>
        </p:txBody>
      </p:sp>
    </p:spTree>
    <p:extLst>
      <p:ext uri="{BB962C8B-B14F-4D97-AF65-F5344CB8AC3E}">
        <p14:creationId xmlns:p14="http://schemas.microsoft.com/office/powerpoint/2010/main" val="399081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1997</TotalTime>
  <Words>1372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Source Sans Pro</vt:lpstr>
      <vt:lpstr>Office 2013 - 2022 Theme</vt:lpstr>
      <vt:lpstr>Affordable Senior Housing in Brookline Mission and Role of Brookline’s Housing Advisory Board (HAB) </vt:lpstr>
      <vt:lpstr>A 1987 Town Bylaw created Brookline’s current three-pronged approach to affordable housing </vt:lpstr>
      <vt:lpstr>Housing Advisory Board</vt:lpstr>
      <vt:lpstr>Town Bylaw prescribes a ten-member Housing Advisory Board including targeted knowledge and lived experience </vt:lpstr>
      <vt:lpstr> Inclusionary Zoning (ByLaw Section 4.08) encourages the creation of affordable housing as a part of private market- rate housing projects.  The current Bylaw requires: </vt:lpstr>
      <vt:lpstr> To date, Inclusionary Zoning has produced over 100  onsite affordable units in more than 20 projects  </vt:lpstr>
      <vt:lpstr>The Affordable Housing Trust provides predevelopment and  long-term funding for affordable housing projects in Brookline</vt:lpstr>
      <vt:lpstr>Since 2000 Brookline’s Affordable Housing Trust has received over $32 million </vt:lpstr>
      <vt:lpstr>Total number of affordable units currently built and occupied in Brookline</vt:lpstr>
      <vt:lpstr>Since 2000 the Housing Trust has committed over $26 million to create and preserve affordable housing in these projects</vt:lpstr>
      <vt:lpstr>100 Center Street – Hebrew Senior Life Preservation of affordable rentals in “expiring use” building</vt:lpstr>
      <vt:lpstr>St. Aidans – Planning Office for Urban Affairs (POUA) 44 mixed-income affordable rental and condominium units</vt:lpstr>
      <vt:lpstr> Olmsted Hill – New Atlantic Development  24 moderate and middle income condominiums </vt:lpstr>
      <vt:lpstr>     Dummer Street – Brookline Housing Authority     32 lower-income rental units </vt:lpstr>
      <vt:lpstr>   51-57 Beals Street – Pine Street Inn     31 low-income lodging house (SRO) units</vt:lpstr>
      <vt:lpstr>    370 Harvard Street – 2Life Communities     62 senior affordable rental housing units</vt:lpstr>
      <vt:lpstr>90 Longwood Avenue—Brookline Housing Authority (BHA) Substantial renovation of 99 low-income apartments for seniors and people with disabilities</vt:lpstr>
      <vt:lpstr>Three Brookline Affordable Housing projects now in development with Trust Fund support</vt:lpstr>
      <vt:lpstr>108 Centre Street Senior Housing</vt:lpstr>
      <vt:lpstr>32 Marion Street   (Previously Col. Floyd Apts.)</vt:lpstr>
      <vt:lpstr>Walnut-High Apartments</vt:lpstr>
      <vt:lpstr>Affordable Housing Lotteries in Brookline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</dc:title>
  <dc:creator>Roger Blood</dc:creator>
  <cp:lastModifiedBy>Roger Blood</cp:lastModifiedBy>
  <cp:revision>73</cp:revision>
  <dcterms:created xsi:type="dcterms:W3CDTF">2022-04-28T20:46:45Z</dcterms:created>
  <dcterms:modified xsi:type="dcterms:W3CDTF">2024-09-09T13:50:07Z</dcterms:modified>
</cp:coreProperties>
</file>